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tags/tag13.xml" ContentType="application/vnd.openxmlformats-officedocument.presentationml.tags+xml"/>
  <Override PartName="/ppt/notesSlides/notesSlide8.xml" ContentType="application/vnd.openxmlformats-officedocument.presentationml.notesSlide+xml"/>
  <Override PartName="/ppt/tags/tag14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16602705" r:id="rId3"/>
    <p:sldId id="16602706" r:id="rId4"/>
    <p:sldId id="16602707" r:id="rId5"/>
    <p:sldId id="16602708" r:id="rId6"/>
    <p:sldId id="16602709" r:id="rId7"/>
    <p:sldId id="16602710" r:id="rId8"/>
    <p:sldId id="16602711" r:id="rId9"/>
    <p:sldId id="16602712" r:id="rId10"/>
    <p:sldId id="294" r:id="rId11"/>
  </p:sldIdLst>
  <p:sldSz cx="12192000" cy="6858000"/>
  <p:notesSz cx="7104063" cy="10234613"/>
  <p:embeddedFontLst>
    <p:embeddedFont>
      <p:font typeface="汉仪雅酷黑W" panose="02010600030101010101" charset="-122"/>
      <p:regular r:id="rId14"/>
    </p:embeddedFont>
    <p:embeddedFont>
      <p:font typeface="汉仪正圆 55简" panose="00020600040101010101" charset="-122"/>
      <p:regular r:id="rId15"/>
    </p:embeddedFont>
    <p:embeddedFont>
      <p:font typeface="阿里巴巴普惠体 B" panose="00020600040101010101" pitchFamily="18" charset="-122"/>
      <p:bold r:id="rId16"/>
    </p:embeddedFont>
    <p:embeddedFont>
      <p:font typeface="钉钉进步体" panose="00020600040101010101" pitchFamily="18" charset="-122"/>
      <p:regular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76B3"/>
    <a:srgbClr val="3D84FD"/>
    <a:srgbClr val="FFFFFF"/>
    <a:srgbClr val="011A54"/>
    <a:srgbClr val="012163"/>
    <a:srgbClr val="36BCF9"/>
    <a:srgbClr val="36BDF9"/>
    <a:srgbClr val="2AAFCF"/>
    <a:srgbClr val="2BB6CD"/>
    <a:srgbClr val="3D6A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61" autoAdjust="0"/>
    <p:restoredTop sz="91947" autoAdjust="0"/>
  </p:normalViewPr>
  <p:slideViewPr>
    <p:cSldViewPr snapToGrid="0">
      <p:cViewPr varScale="1">
        <p:scale>
          <a:sx n="80" d="100"/>
          <a:sy n="80" d="100"/>
        </p:scale>
        <p:origin x="66" y="4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>
              <a:ea typeface="汉仪雅酷黑-75J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>
                <a:ea typeface="汉仪雅酷黑-75J" panose="00020600040101010101" charset="-122"/>
              </a:rPr>
              <a:t>2025/10/7</a:t>
            </a:fld>
            <a:endParaRPr lang="zh-CN" altLang="en-US">
              <a:ea typeface="汉仪雅酷黑-75J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>
              <a:ea typeface="汉仪雅酷黑-75J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>
                <a:ea typeface="汉仪雅酷黑-75J" panose="00020600040101010101" charset="-122"/>
              </a:rPr>
              <a:t>‹#›</a:t>
            </a:fld>
            <a:endParaRPr lang="zh-CN" altLang="en-US">
              <a:ea typeface="汉仪雅酷黑-75J" panose="0002060004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汉仪正圆 55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汉仪正圆 55简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汉仪正圆 55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汉仪正圆 55简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4512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726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A3194-BE2E-24CD-9139-7B7C17F14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4843009-7F45-94B6-582B-779B020E0D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329FA59-6E93-CEA2-058D-F8F2FB35BE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990114-BF83-62E7-9820-3627EA489F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6475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FC148-D1F6-F045-6777-CB8D7BFC7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A732342-D0B2-2045-BAB3-03EF1CD95A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EEB673C-9C38-408F-B729-574DC8150B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C2F760-700A-1076-04E7-90339B3C83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366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D5A65-B606-F85E-A4AB-5455FAA65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B9BD434-296B-CA0A-3BE8-05DE381E68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A96CCE9-B31B-28F4-6035-DDC00F71F5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FD21E8-031C-FBC5-DF1E-4A98949E8C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889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1171A-1FD6-DDF9-1FA8-DB4804216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AB9D33D-8E2A-2A06-3F6D-C8C99365A7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59B809E-AFC4-B335-514B-A4F736C59D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824C5E-ED1D-3135-C67A-550B547298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67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A30B0E-59F4-2439-F995-9AD835F87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F939D84-2CEB-8996-80B2-A5071F5869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ABB3758-AA6C-AF70-A2F7-5BBB9EDCB0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7382EFD-3941-E52E-B8BA-1F3005A222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2177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10414-917C-EA15-46FD-97F95C8E2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9AC5EA7-9CE7-B2FB-B639-656EE47BEF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D7A110E-FD37-3C47-C287-498BF097B4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4A58A5-7CFB-631F-B40E-69CBBA4AF3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0836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0A43A-8F90-1C2F-E4CE-415DFB14C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8C9B83B-FBB6-B4B5-5BA4-B5E16F7E91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97C5B7-C978-1F47-118F-D8523ABA46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AE8E89-F71D-0B3A-9135-3474C0DECF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584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86069-F94D-C862-4785-540E68DB9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954BAB5-69F7-6823-F066-BC410815A7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A2C411B-F932-8A6C-8C0F-D5D61F2D7E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FE3508-E738-9AFA-5519-CAA16DD078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27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汉仪正圆 55简" panose="00020600040101010101" charset="-122"/>
              </a:defRPr>
            </a:lvl1pPr>
          </a:lstStyle>
          <a:p>
            <a:fld id="{82F288E0-7875-42C4-84C8-98DBBD3BF4D2}" type="datetimeFigureOut">
              <a:rPr lang="zh-CN" altLang="en-US" smtClean="0"/>
              <a:t>2025/10/7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汉仪正圆 55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汉仪正圆 55简" panose="00020600040101010101" charset="-122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libri" panose="020F0502020204030204" pitchFamily="34" charset="0"/>
          <a:ea typeface="汉仪正圆 55简" panose="0002060004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jpe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10" Type="http://schemas.openxmlformats.org/officeDocument/2006/relationships/image" Target="../media/image10.jpe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jpe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4.jpe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6" Type="http://schemas.openxmlformats.org/officeDocument/2006/relationships/image" Target="../media/image1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蒙版 1"/>
          <p:cNvSpPr/>
          <p:nvPr>
            <p:custDataLst>
              <p:tags r:id="rId1"/>
            </p:custDataLst>
          </p:nvPr>
        </p:nvSpPr>
        <p:spPr>
          <a:xfrm>
            <a:off x="0" y="-39370"/>
            <a:ext cx="12192000" cy="2637790"/>
          </a:xfrm>
          <a:prstGeom prst="rect">
            <a:avLst/>
          </a:prstGeom>
          <a:gradFill>
            <a:gsLst>
              <a:gs pos="41000">
                <a:srgbClr val="181C33">
                  <a:alpha val="85000"/>
                </a:srgbClr>
              </a:gs>
              <a:gs pos="0">
                <a:srgbClr val="291F35">
                  <a:alpha val="0"/>
                </a:srgbClr>
              </a:gs>
              <a:gs pos="80000">
                <a:srgbClr val="07193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标题框"/>
          <p:cNvSpPr txBox="1"/>
          <p:nvPr/>
        </p:nvSpPr>
        <p:spPr>
          <a:xfrm>
            <a:off x="631153" y="2598420"/>
            <a:ext cx="6389407" cy="1015663"/>
          </a:xfrm>
          <a:prstGeom prst="rect">
            <a:avLst/>
          </a:prstGeom>
          <a:noFill/>
          <a:effectLst>
            <a:outerShdw blurRad="63500" sx="102000" sy="102000" algn="ctr" rotWithShape="0">
              <a:srgbClr val="33DDF8">
                <a:alpha val="40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AI</a:t>
            </a:r>
            <a:r>
              <a:rPr lang="zh-CN" altLang="en-US" sz="60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智能</a:t>
            </a:r>
            <a:r>
              <a:rPr lang="en-US" altLang="zh-CN" sz="60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·</a:t>
            </a:r>
            <a:r>
              <a:rPr lang="zh-CN" altLang="en-US" sz="60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学习搭子</a:t>
            </a:r>
            <a:endParaRPr lang="en-US" altLang="zh-CN" sz="6000" dirty="0">
              <a:ln>
                <a:noFill/>
              </a:ln>
              <a:solidFill>
                <a:schemeClr val="bg1"/>
              </a:solidFill>
              <a:effectLst>
                <a:outerShdw blurRad="127000" sx="101500" sy="101500" algn="ctr" rotWithShape="0">
                  <a:srgbClr val="33DDF8">
                    <a:alpha val="40000"/>
                  </a:srgbClr>
                </a:outerShdw>
              </a:effectLst>
              <a:latin typeface="汉仪雅酷黑W" panose="00020600040101010101" charset="-122"/>
              <a:ea typeface="汉仪雅酷黑W" panose="00020600040101010101" charset="-122"/>
              <a:cs typeface="汉仪雅酷黑W" panose="00020600040101010101" charset="-122"/>
            </a:endParaRPr>
          </a:p>
        </p:txBody>
      </p:sp>
      <p:sp>
        <p:nvSpPr>
          <p:cNvPr id="155" name="接包方"/>
          <p:cNvSpPr/>
          <p:nvPr/>
        </p:nvSpPr>
        <p:spPr>
          <a:xfrm>
            <a:off x="3275822" y="4056380"/>
            <a:ext cx="2386368" cy="46799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A00DB"/>
              </a:gs>
              <a:gs pos="100000">
                <a:srgbClr val="33DDF8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汉仪正圆 55简" panose="00020600040101010101" charset="-122"/>
                <a:ea typeface="汉仪正圆 55简" panose="00020600040101010101" charset="-122"/>
              </a:rPr>
              <a:t>接包方：声像科技</a:t>
            </a:r>
          </a:p>
        </p:txBody>
      </p:sp>
      <p:sp>
        <p:nvSpPr>
          <p:cNvPr id="2" name="发包方">
            <a:extLst>
              <a:ext uri="{FF2B5EF4-FFF2-40B4-BE49-F238E27FC236}">
                <a16:creationId xmlns:a16="http://schemas.microsoft.com/office/drawing/2014/main" id="{D5B86206-5963-3ABD-3E69-5EFFB8DB7C8C}"/>
              </a:ext>
            </a:extLst>
          </p:cNvPr>
          <p:cNvSpPr/>
          <p:nvPr/>
        </p:nvSpPr>
        <p:spPr>
          <a:xfrm>
            <a:off x="631152" y="4056379"/>
            <a:ext cx="2386368" cy="46799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A00DB"/>
              </a:gs>
              <a:gs pos="100000">
                <a:srgbClr val="33DDF8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汉仪正圆 55简" panose="00020600040101010101" charset="-122"/>
                <a:ea typeface="汉仪正圆 55简" panose="00020600040101010101" charset="-122"/>
              </a:rPr>
              <a:t>发包方：数字马力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26F257F-5711-8D5B-8FDA-9AABE142120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992000" y="1492755"/>
            <a:ext cx="7200000" cy="444853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1A7A58F-3E88-7D75-9E11-69A02AD4C602}"/>
              </a:ext>
            </a:extLst>
          </p:cNvPr>
          <p:cNvGrpSpPr/>
          <p:nvPr/>
        </p:nvGrpSpPr>
        <p:grpSpPr>
          <a:xfrm>
            <a:off x="-6000" y="-4011"/>
            <a:ext cx="12204000" cy="6870796"/>
            <a:chOff x="-6000" y="-4011"/>
            <a:chExt cx="12204000" cy="6870796"/>
          </a:xfrm>
        </p:grpSpPr>
        <p:pic>
          <p:nvPicPr>
            <p:cNvPr id="5" name="图片 4" descr="图片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76" b="135"/>
            <a:stretch>
              <a:fillRect/>
            </a:stretch>
          </p:blipFill>
          <p:spPr>
            <a:xfrm>
              <a:off x="-6000" y="-4011"/>
              <a:ext cx="12204000" cy="6866021"/>
            </a:xfrm>
            <a:prstGeom prst="rect">
              <a:avLst/>
            </a:prstGeom>
          </p:spPr>
        </p:pic>
        <p:sp>
          <p:nvSpPr>
            <p:cNvPr id="161" name="矩形 160"/>
            <p:cNvSpPr/>
            <p:nvPr/>
          </p:nvSpPr>
          <p:spPr>
            <a:xfrm>
              <a:off x="-6000" y="5185"/>
              <a:ext cx="12204000" cy="6861600"/>
            </a:xfrm>
            <a:prstGeom prst="rect">
              <a:avLst/>
            </a:prstGeom>
            <a:gradFill>
              <a:gsLst>
                <a:gs pos="80000">
                  <a:srgbClr val="030628">
                    <a:alpha val="50000"/>
                  </a:srgbClr>
                </a:gs>
                <a:gs pos="0">
                  <a:srgbClr val="030628">
                    <a:alpha val="50000"/>
                  </a:srgbClr>
                </a:gs>
                <a:gs pos="100000">
                  <a:srgbClr val="030628">
                    <a:alpha val="50000"/>
                  </a:srgb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808345" y="1487170"/>
            <a:ext cx="5942330" cy="4433570"/>
            <a:chOff x="8461" y="2113"/>
            <a:chExt cx="9775" cy="7315"/>
          </a:xfrm>
        </p:grpSpPr>
        <p:pic>
          <p:nvPicPr>
            <p:cNvPr id="162" name="图片 161" descr="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0439" y="2113"/>
              <a:ext cx="7797" cy="7315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98" h="7503">
                  <a:moveTo>
                    <a:pt x="6932" y="5016"/>
                  </a:moveTo>
                  <a:lnTo>
                    <a:pt x="6794" y="7297"/>
                  </a:lnTo>
                  <a:lnTo>
                    <a:pt x="7798" y="6373"/>
                  </a:lnTo>
                  <a:lnTo>
                    <a:pt x="6932" y="5016"/>
                  </a:lnTo>
                  <a:close/>
                  <a:moveTo>
                    <a:pt x="0" y="0"/>
                  </a:moveTo>
                  <a:lnTo>
                    <a:pt x="7998" y="0"/>
                  </a:lnTo>
                  <a:lnTo>
                    <a:pt x="7998" y="7503"/>
                  </a:lnTo>
                  <a:lnTo>
                    <a:pt x="0" y="7503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pic>
          <p:nvPicPr>
            <p:cNvPr id="165" name="图片 164" descr="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8461" y="3714"/>
              <a:ext cx="4896" cy="4895"/>
            </a:xfrm>
            <a:prstGeom prst="rect">
              <a:avLst/>
            </a:prstGeom>
          </p:spPr>
        </p:pic>
      </p:grpSp>
      <p:sp>
        <p:nvSpPr>
          <p:cNvPr id="133" name="文本框 132"/>
          <p:cNvSpPr txBox="1"/>
          <p:nvPr/>
        </p:nvSpPr>
        <p:spPr>
          <a:xfrm>
            <a:off x="747395" y="2985770"/>
            <a:ext cx="7378865" cy="831215"/>
          </a:xfrm>
          <a:prstGeom prst="rect">
            <a:avLst/>
          </a:prstGeom>
          <a:noFill/>
          <a:effectLst>
            <a:outerShdw blurRad="63500" sx="102000" sy="102000" algn="ctr" rotWithShape="0">
              <a:srgbClr val="33DDF8">
                <a:alpha val="40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承蒙关照，感谢聆听</a:t>
            </a:r>
            <a:endParaRPr lang="en-US" altLang="zh-CN" sz="4800" dirty="0">
              <a:ln>
                <a:noFill/>
              </a:ln>
              <a:solidFill>
                <a:schemeClr val="bg1"/>
              </a:solidFill>
              <a:effectLst>
                <a:outerShdw blurRad="127000" sx="101500" sy="101500" algn="ctr" rotWithShape="0">
                  <a:srgbClr val="33DDF8">
                    <a:alpha val="40000"/>
                  </a:srgbClr>
                </a:outerShdw>
              </a:effectLst>
              <a:latin typeface="汉仪雅酷黑W" panose="00020600040101010101" charset="-122"/>
              <a:ea typeface="汉仪雅酷黑W" panose="00020600040101010101" charset="-122"/>
              <a:cs typeface="汉仪雅酷黑W" panose="00020600040101010101" charset="-122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1595876" y="3966161"/>
            <a:ext cx="3699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声像科技 </a:t>
            </a:r>
            <a:r>
              <a:rPr lang="en-US" altLang="zh-CN" sz="2400" b="1" dirty="0">
                <a:solidFill>
                  <a:schemeClr val="bg1"/>
                </a:solidFill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- </a:t>
            </a:r>
            <a:r>
              <a:rPr lang="en-US" altLang="zh-CN" sz="2400" b="1" dirty="0" err="1">
                <a:solidFill>
                  <a:schemeClr val="bg1"/>
                </a:solidFill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SoundTech</a:t>
            </a:r>
            <a:endParaRPr lang="zh-CN" altLang="en-US" sz="2400" b="1" dirty="0">
              <a:solidFill>
                <a:schemeClr val="bg1"/>
              </a:solidFill>
              <a:latin typeface="汉仪正圆 55简" panose="00020600040101010101" charset="-122"/>
              <a:ea typeface="汉仪正圆 55简" panose="00020600040101010101" charset="-122"/>
              <a:cs typeface="汉仪正圆 55简" panose="00020600040101010101" charset="-122"/>
            </a:endParaRPr>
          </a:p>
        </p:txBody>
      </p:sp>
      <p:pic>
        <p:nvPicPr>
          <p:cNvPr id="3" name="图片 2" descr="徽标&#10;&#10;AI 生成的内容可能不正确。">
            <a:extLst>
              <a:ext uri="{FF2B5EF4-FFF2-40B4-BE49-F238E27FC236}">
                <a16:creationId xmlns:a16="http://schemas.microsoft.com/office/drawing/2014/main" id="{00143F51-F03D-A2EB-AF17-88746A5C72B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6687" y="3883769"/>
            <a:ext cx="576000" cy="576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E30D5A2-0177-EEC8-AB4F-1BFDF7CD5D0E}"/>
              </a:ext>
            </a:extLst>
          </p:cNvPr>
          <p:cNvSpPr txBox="1"/>
          <p:nvPr/>
        </p:nvSpPr>
        <p:spPr>
          <a:xfrm>
            <a:off x="561326" y="2374929"/>
            <a:ext cx="6035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【A02】AI</a:t>
            </a:r>
            <a:r>
              <a:rPr lang="zh-CN" alt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智能</a:t>
            </a:r>
            <a:r>
              <a:rPr lang="en-US" altLang="zh-CN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·</a:t>
            </a:r>
            <a:r>
              <a:rPr lang="zh-CN" alt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学习搭子</a:t>
            </a:r>
            <a:r>
              <a:rPr lang="en-US" altLang="zh-CN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【</a:t>
            </a:r>
            <a:r>
              <a:rPr lang="zh-CN" alt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数字马力</a:t>
            </a:r>
            <a:r>
              <a:rPr lang="en-US" altLang="zh-CN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】</a:t>
            </a:r>
            <a:endParaRPr lang="zh-CN" alt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  <a:reflection blurRad="6350" stA="50000" endA="300" endPos="50000" dist="60007" dir="5400000" sy="-100000" algn="bl" rotWithShape="0"/>
              </a:effectLst>
              <a:latin typeface="汉仪正圆 55简" panose="00020600040101010101" charset="-122"/>
              <a:ea typeface="汉仪正圆 55简" panose="00020600040101010101" charset="-122"/>
              <a:cs typeface="汉仪正圆 55简" panose="0002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D7E62-4974-1BAA-D679-0977A23CFA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>
            <a:extLst>
              <a:ext uri="{FF2B5EF4-FFF2-40B4-BE49-F238E27FC236}">
                <a16:creationId xmlns:a16="http://schemas.microsoft.com/office/drawing/2014/main" id="{D0700356-D8AE-1326-CA16-BA2E73B0FA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>
            <a:extLst>
              <a:ext uri="{FF2B5EF4-FFF2-40B4-BE49-F238E27FC236}">
                <a16:creationId xmlns:a16="http://schemas.microsoft.com/office/drawing/2014/main" id="{6DF7B7E0-5E80-4DBB-2224-27EB49C3E552}"/>
              </a:ext>
            </a:extLst>
          </p:cNvPr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7BA2E58-6BD6-C4BB-42F2-75E732D92579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问题分析与调研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07B5251-D717-ECAD-ECC1-84E6AAE87E1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983614" y="906998"/>
            <a:ext cx="8847168" cy="432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zh-CN" altLang="en-US" sz="2000" b="1" i="0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语音情感事件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检测：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『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我听见了你的声音</a:t>
            </a: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』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chemeClr val="bg1"/>
                  </a:gs>
                  <a:gs pos="100000">
                    <a:srgbClr val="6B8AD5"/>
                  </a:gs>
                </a:gsLst>
                <a:lin ang="5400000" scaled="1"/>
                <a:tileRect/>
              </a:gra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汉仪颜楷简" panose="00020600040101010101" pitchFamily="18" charset="-122"/>
            </a:endParaRPr>
          </a:p>
        </p:txBody>
      </p: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CA94446E-C0C1-F868-FFE4-E5DD31D41B95}"/>
              </a:ext>
            </a:extLst>
          </p:cNvPr>
          <p:cNvCxnSpPr>
            <a:cxnSpLocks/>
            <a:endCxn id="3" idx="1"/>
          </p:cNvCxnSpPr>
          <p:nvPr/>
        </p:nvCxnSpPr>
        <p:spPr>
          <a:xfrm rot="16200000" flipH="1">
            <a:off x="625897" y="765280"/>
            <a:ext cx="263169" cy="452265"/>
          </a:xfrm>
          <a:prstGeom prst="bentConnector2">
            <a:avLst/>
          </a:prstGeom>
          <a:ln w="57150">
            <a:solidFill>
              <a:srgbClr val="2AAFC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矩形: 圆角 38">
            <a:extLst>
              <a:ext uri="{FF2B5EF4-FFF2-40B4-BE49-F238E27FC236}">
                <a16:creationId xmlns:a16="http://schemas.microsoft.com/office/drawing/2014/main" id="{B3C8CB8F-C6D9-E58C-F38B-9E25ED686E1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19B7F9-5C3B-B2F9-5D31-215996368186}"/>
              </a:ext>
            </a:extLst>
          </p:cNvPr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>
              <a:extLst>
                <a:ext uri="{FF2B5EF4-FFF2-40B4-BE49-F238E27FC236}">
                  <a16:creationId xmlns:a16="http://schemas.microsoft.com/office/drawing/2014/main" id="{B347AA37-DC62-DB68-9E49-C0A9E5ED3DB8}"/>
                </a:ext>
              </a:extLst>
            </p:cNvPr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>
              <a:extLst>
                <a:ext uri="{FF2B5EF4-FFF2-40B4-BE49-F238E27FC236}">
                  <a16:creationId xmlns:a16="http://schemas.microsoft.com/office/drawing/2014/main" id="{65B86493-74A7-85F5-6B53-ECC5273C252F}"/>
                </a:ext>
              </a:extLst>
            </p:cNvPr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>
              <a:extLst>
                <a:ext uri="{FF2B5EF4-FFF2-40B4-BE49-F238E27FC236}">
                  <a16:creationId xmlns:a16="http://schemas.microsoft.com/office/drawing/2014/main" id="{A05E13D1-7563-7ED4-597D-1BB0FB6D173C}"/>
                </a:ext>
              </a:extLst>
            </p:cNvPr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9F2CD326-E1D8-3959-C2A7-6E735F28D1A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003A01A-5D49-EF0D-6E38-3E97BDE32F2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26" b="13442"/>
          <a:stretch>
            <a:fillRect/>
          </a:stretch>
        </p:blipFill>
        <p:spPr>
          <a:xfrm>
            <a:off x="983614" y="2043326"/>
            <a:ext cx="5183505" cy="2595245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359090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97EC78-37A3-212E-4B78-8BB9D7F3B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>
            <a:extLst>
              <a:ext uri="{FF2B5EF4-FFF2-40B4-BE49-F238E27FC236}">
                <a16:creationId xmlns:a16="http://schemas.microsoft.com/office/drawing/2014/main" id="{F941E38F-5F53-1A39-F728-C43235E117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>
            <a:extLst>
              <a:ext uri="{FF2B5EF4-FFF2-40B4-BE49-F238E27FC236}">
                <a16:creationId xmlns:a16="http://schemas.microsoft.com/office/drawing/2014/main" id="{0EE84E8D-4D2A-8CA7-555F-22D3866CCD90}"/>
              </a:ext>
            </a:extLst>
          </p:cNvPr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614DD6BF-0A85-9CAF-4A4F-C2068ECA9871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项目解决思路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F0324B7-47C9-D183-193F-C308BFE667C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983614" y="906998"/>
            <a:ext cx="8847168" cy="432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zh-CN" altLang="en-US" sz="2000" b="1" i="0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语音情感事件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检测：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『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我听见了你的声音</a:t>
            </a: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』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chemeClr val="bg1"/>
                  </a:gs>
                  <a:gs pos="100000">
                    <a:srgbClr val="6B8AD5"/>
                  </a:gs>
                </a:gsLst>
                <a:lin ang="5400000" scaled="1"/>
                <a:tileRect/>
              </a:gra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汉仪颜楷简" panose="00020600040101010101" pitchFamily="18" charset="-122"/>
            </a:endParaRPr>
          </a:p>
        </p:txBody>
      </p: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52B6AF77-9885-5BC6-22EB-D2C060944099}"/>
              </a:ext>
            </a:extLst>
          </p:cNvPr>
          <p:cNvCxnSpPr>
            <a:cxnSpLocks/>
            <a:endCxn id="3" idx="1"/>
          </p:cNvCxnSpPr>
          <p:nvPr/>
        </p:nvCxnSpPr>
        <p:spPr>
          <a:xfrm rot="16200000" flipH="1">
            <a:off x="625897" y="765280"/>
            <a:ext cx="263169" cy="452265"/>
          </a:xfrm>
          <a:prstGeom prst="bentConnector2">
            <a:avLst/>
          </a:prstGeom>
          <a:ln w="57150">
            <a:solidFill>
              <a:srgbClr val="2AAFC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矩形: 圆角 38">
            <a:extLst>
              <a:ext uri="{FF2B5EF4-FFF2-40B4-BE49-F238E27FC236}">
                <a16:creationId xmlns:a16="http://schemas.microsoft.com/office/drawing/2014/main" id="{FBDDA608-D6E7-6564-8EE2-C7E1F9CFE4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AC75458-9A35-602D-73A7-6F0AE0138089}"/>
              </a:ext>
            </a:extLst>
          </p:cNvPr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>
              <a:extLst>
                <a:ext uri="{FF2B5EF4-FFF2-40B4-BE49-F238E27FC236}">
                  <a16:creationId xmlns:a16="http://schemas.microsoft.com/office/drawing/2014/main" id="{E1B818BE-E7B5-6B65-8B00-C40095035C10}"/>
                </a:ext>
              </a:extLst>
            </p:cNvPr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>
              <a:extLst>
                <a:ext uri="{FF2B5EF4-FFF2-40B4-BE49-F238E27FC236}">
                  <a16:creationId xmlns:a16="http://schemas.microsoft.com/office/drawing/2014/main" id="{9C58E782-D143-80BD-0FFE-80922DC609CE}"/>
                </a:ext>
              </a:extLst>
            </p:cNvPr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>
              <a:extLst>
                <a:ext uri="{FF2B5EF4-FFF2-40B4-BE49-F238E27FC236}">
                  <a16:creationId xmlns:a16="http://schemas.microsoft.com/office/drawing/2014/main" id="{C84CD9BC-9F9E-FAED-B9AA-EF61D29A329E}"/>
                </a:ext>
              </a:extLst>
            </p:cNvPr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6E69251D-632A-189E-81A0-524B27D4D61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06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65A7D-F4D4-B1DE-888D-0D7518E96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>
            <a:extLst>
              <a:ext uri="{FF2B5EF4-FFF2-40B4-BE49-F238E27FC236}">
                <a16:creationId xmlns:a16="http://schemas.microsoft.com/office/drawing/2014/main" id="{DB026317-F910-1C97-0DDF-25655917592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>
            <a:extLst>
              <a:ext uri="{FF2B5EF4-FFF2-40B4-BE49-F238E27FC236}">
                <a16:creationId xmlns:a16="http://schemas.microsoft.com/office/drawing/2014/main" id="{77D6C231-557E-265F-9D64-1083B90B7E49}"/>
              </a:ext>
            </a:extLst>
          </p:cNvPr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ECACEB-9C52-E1F1-61D5-FBA2CC040550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团队分工与职责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44" name="矩形: 圆角 38">
            <a:extLst>
              <a:ext uri="{FF2B5EF4-FFF2-40B4-BE49-F238E27FC236}">
                <a16:creationId xmlns:a16="http://schemas.microsoft.com/office/drawing/2014/main" id="{F375CABD-994B-28AF-1543-7EF78AD3E2B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9558A048-BD6F-6D76-5F38-9F8DA0A1E3D3}"/>
              </a:ext>
            </a:extLst>
          </p:cNvPr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>
              <a:extLst>
                <a:ext uri="{FF2B5EF4-FFF2-40B4-BE49-F238E27FC236}">
                  <a16:creationId xmlns:a16="http://schemas.microsoft.com/office/drawing/2014/main" id="{74C1296C-F820-67B8-F3E2-6346C945CF89}"/>
                </a:ext>
              </a:extLst>
            </p:cNvPr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>
              <a:extLst>
                <a:ext uri="{FF2B5EF4-FFF2-40B4-BE49-F238E27FC236}">
                  <a16:creationId xmlns:a16="http://schemas.microsoft.com/office/drawing/2014/main" id="{9323156A-2C25-1CCD-890F-610D307A5516}"/>
                </a:ext>
              </a:extLst>
            </p:cNvPr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>
              <a:extLst>
                <a:ext uri="{FF2B5EF4-FFF2-40B4-BE49-F238E27FC236}">
                  <a16:creationId xmlns:a16="http://schemas.microsoft.com/office/drawing/2014/main" id="{F490EB79-DE39-E0FB-0196-F511F08CC6B0}"/>
                </a:ext>
              </a:extLst>
            </p:cNvPr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4A6E5FC3-6803-E119-919B-7A8C3F5A39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 descr="卡通人物&#10;&#10;AI 生成的内容可能不正确。">
            <a:extLst>
              <a:ext uri="{FF2B5EF4-FFF2-40B4-BE49-F238E27FC236}">
                <a16:creationId xmlns:a16="http://schemas.microsoft.com/office/drawing/2014/main" id="{5B0BE073-E25A-7CA6-DA08-32871BF1036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256" y="1184191"/>
            <a:ext cx="914400" cy="914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5A01D46-A5BA-C041-2823-E090B9E4AF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0312" y="1255828"/>
            <a:ext cx="914400" cy="914400"/>
          </a:xfrm>
          <a:prstGeom prst="rect">
            <a:avLst/>
          </a:prstGeom>
        </p:spPr>
      </p:pic>
      <p:pic>
        <p:nvPicPr>
          <p:cNvPr id="11" name="图片 10" descr="绿色的标志&#10;&#10;AI 生成的内容可能不正确。">
            <a:extLst>
              <a:ext uri="{FF2B5EF4-FFF2-40B4-BE49-F238E27FC236}">
                <a16:creationId xmlns:a16="http://schemas.microsoft.com/office/drawing/2014/main" id="{296123BF-001E-54C7-4B5C-B7561316275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58" y="3500555"/>
            <a:ext cx="914400" cy="9144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6F0EC35-14B6-20FF-6209-33D12BDF49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66987" y="3297314"/>
            <a:ext cx="914400" cy="914400"/>
          </a:xfrm>
          <a:prstGeom prst="rect">
            <a:avLst/>
          </a:prstGeom>
        </p:spPr>
      </p:pic>
      <p:pic>
        <p:nvPicPr>
          <p:cNvPr id="13" name="图片 12" descr="卡通人物&#10;&#10;AI 生成的内容可能不正确。">
            <a:extLst>
              <a:ext uri="{FF2B5EF4-FFF2-40B4-BE49-F238E27FC236}">
                <a16:creationId xmlns:a16="http://schemas.microsoft.com/office/drawing/2014/main" id="{3322DE2E-00D2-5A47-DCD8-56D76FD50F0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258" y="342676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153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FF70A-FEFC-D42D-294B-B94E8B613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>
            <a:extLst>
              <a:ext uri="{FF2B5EF4-FFF2-40B4-BE49-F238E27FC236}">
                <a16:creationId xmlns:a16="http://schemas.microsoft.com/office/drawing/2014/main" id="{47DD081E-F3C5-2533-547E-3B8ADA7FB7C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>
            <a:extLst>
              <a:ext uri="{FF2B5EF4-FFF2-40B4-BE49-F238E27FC236}">
                <a16:creationId xmlns:a16="http://schemas.microsoft.com/office/drawing/2014/main" id="{65924A51-98C1-C327-7B51-811081E2E260}"/>
              </a:ext>
            </a:extLst>
          </p:cNvPr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6316744A-27F9-FBC8-BC0B-C6032FA418CA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团队工作与原型演示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44" name="矩形: 圆角 38">
            <a:extLst>
              <a:ext uri="{FF2B5EF4-FFF2-40B4-BE49-F238E27FC236}">
                <a16:creationId xmlns:a16="http://schemas.microsoft.com/office/drawing/2014/main" id="{4465EF56-5BF4-5E3F-4290-4F8E1202203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A92F3F5-C260-C219-4F8B-D2BA60BF9BD3}"/>
              </a:ext>
            </a:extLst>
          </p:cNvPr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>
              <a:extLst>
                <a:ext uri="{FF2B5EF4-FFF2-40B4-BE49-F238E27FC236}">
                  <a16:creationId xmlns:a16="http://schemas.microsoft.com/office/drawing/2014/main" id="{F7452E6B-B18A-5A4D-501F-C35B6CFBDFB6}"/>
                </a:ext>
              </a:extLst>
            </p:cNvPr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>
              <a:extLst>
                <a:ext uri="{FF2B5EF4-FFF2-40B4-BE49-F238E27FC236}">
                  <a16:creationId xmlns:a16="http://schemas.microsoft.com/office/drawing/2014/main" id="{29FE5298-175B-74A6-4FEC-D6B7D25159F7}"/>
                </a:ext>
              </a:extLst>
            </p:cNvPr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>
              <a:extLst>
                <a:ext uri="{FF2B5EF4-FFF2-40B4-BE49-F238E27FC236}">
                  <a16:creationId xmlns:a16="http://schemas.microsoft.com/office/drawing/2014/main" id="{ADA00F62-C4AA-2DB8-C0CF-E30E2D2C8C2C}"/>
                </a:ext>
              </a:extLst>
            </p:cNvPr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66F6B76D-5357-E63A-D9CD-FC1D1D5513F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621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A3544-0A63-789E-9DC5-00711DFD6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>
            <a:extLst>
              <a:ext uri="{FF2B5EF4-FFF2-40B4-BE49-F238E27FC236}">
                <a16:creationId xmlns:a16="http://schemas.microsoft.com/office/drawing/2014/main" id="{308A2581-1109-B25B-BD3B-870EB5B354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>
            <a:extLst>
              <a:ext uri="{FF2B5EF4-FFF2-40B4-BE49-F238E27FC236}">
                <a16:creationId xmlns:a16="http://schemas.microsoft.com/office/drawing/2014/main" id="{5715306B-AB14-627E-A056-E203A9AC79A7}"/>
              </a:ext>
            </a:extLst>
          </p:cNvPr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AFEB3621-22A4-64BA-2CE7-CC850D0EB346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团队工作与原型演示</a:t>
            </a:r>
          </a:p>
        </p:txBody>
      </p:sp>
      <p:sp>
        <p:nvSpPr>
          <p:cNvPr id="344" name="矩形: 圆角 38">
            <a:extLst>
              <a:ext uri="{FF2B5EF4-FFF2-40B4-BE49-F238E27FC236}">
                <a16:creationId xmlns:a16="http://schemas.microsoft.com/office/drawing/2014/main" id="{24BABDBF-65E2-8F11-39ED-7331A4CF491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0FD841E-6B34-3D39-85E8-C730217CC31B}"/>
              </a:ext>
            </a:extLst>
          </p:cNvPr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>
              <a:extLst>
                <a:ext uri="{FF2B5EF4-FFF2-40B4-BE49-F238E27FC236}">
                  <a16:creationId xmlns:a16="http://schemas.microsoft.com/office/drawing/2014/main" id="{E2E5F0BA-B92F-C403-17F5-F0DB87CC6AA9}"/>
                </a:ext>
              </a:extLst>
            </p:cNvPr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>
              <a:extLst>
                <a:ext uri="{FF2B5EF4-FFF2-40B4-BE49-F238E27FC236}">
                  <a16:creationId xmlns:a16="http://schemas.microsoft.com/office/drawing/2014/main" id="{B87BAF1B-23E2-B351-96D1-F50D544DFA83}"/>
                </a:ext>
              </a:extLst>
            </p:cNvPr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>
              <a:extLst>
                <a:ext uri="{FF2B5EF4-FFF2-40B4-BE49-F238E27FC236}">
                  <a16:creationId xmlns:a16="http://schemas.microsoft.com/office/drawing/2014/main" id="{9A8428DA-1855-25AA-E6B4-0BDD432730CB}"/>
                </a:ext>
              </a:extLst>
            </p:cNvPr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F2CB999D-C011-B8AD-56D3-57492460711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664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5FDDF-569E-3957-A603-99427714D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>
            <a:extLst>
              <a:ext uri="{FF2B5EF4-FFF2-40B4-BE49-F238E27FC236}">
                <a16:creationId xmlns:a16="http://schemas.microsoft.com/office/drawing/2014/main" id="{F47416A2-63C6-F053-3A44-09CC76C7B53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>
            <a:extLst>
              <a:ext uri="{FF2B5EF4-FFF2-40B4-BE49-F238E27FC236}">
                <a16:creationId xmlns:a16="http://schemas.microsoft.com/office/drawing/2014/main" id="{C1EC1278-D4B0-8DC1-A032-10F632C84384}"/>
              </a:ext>
            </a:extLst>
          </p:cNvPr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D61142C3-7472-B856-2F49-39710E258EA0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团队项目系统推广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F1813AA-C6D2-3440-F65E-F548FCC8E41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983614" y="906998"/>
            <a:ext cx="8847168" cy="432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zh-CN" altLang="en-US" sz="2000" b="1" i="0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语音情感事件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检测：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『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我听见了你的声音</a:t>
            </a: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』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chemeClr val="bg1"/>
                  </a:gs>
                  <a:gs pos="100000">
                    <a:srgbClr val="6B8AD5"/>
                  </a:gs>
                </a:gsLst>
                <a:lin ang="5400000" scaled="1"/>
                <a:tileRect/>
              </a:gra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汉仪颜楷简" panose="00020600040101010101" pitchFamily="18" charset="-122"/>
            </a:endParaRPr>
          </a:p>
        </p:txBody>
      </p: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4FDA884B-6745-5B45-872B-AEE011D6E6EA}"/>
              </a:ext>
            </a:extLst>
          </p:cNvPr>
          <p:cNvCxnSpPr>
            <a:cxnSpLocks/>
            <a:endCxn id="3" idx="1"/>
          </p:cNvCxnSpPr>
          <p:nvPr/>
        </p:nvCxnSpPr>
        <p:spPr>
          <a:xfrm rot="16200000" flipH="1">
            <a:off x="625897" y="765280"/>
            <a:ext cx="263169" cy="452265"/>
          </a:xfrm>
          <a:prstGeom prst="bentConnector2">
            <a:avLst/>
          </a:prstGeom>
          <a:ln w="57150">
            <a:solidFill>
              <a:srgbClr val="2AAFC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矩形: 圆角 38">
            <a:extLst>
              <a:ext uri="{FF2B5EF4-FFF2-40B4-BE49-F238E27FC236}">
                <a16:creationId xmlns:a16="http://schemas.microsoft.com/office/drawing/2014/main" id="{684147C5-33FE-5E34-2565-B26B7037C4C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A6F7A57-5F7F-AB55-00E8-6D57DB462F48}"/>
              </a:ext>
            </a:extLst>
          </p:cNvPr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>
              <a:extLst>
                <a:ext uri="{FF2B5EF4-FFF2-40B4-BE49-F238E27FC236}">
                  <a16:creationId xmlns:a16="http://schemas.microsoft.com/office/drawing/2014/main" id="{F6CC480E-E4F3-DC44-438F-27130FBB27F0}"/>
                </a:ext>
              </a:extLst>
            </p:cNvPr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>
              <a:extLst>
                <a:ext uri="{FF2B5EF4-FFF2-40B4-BE49-F238E27FC236}">
                  <a16:creationId xmlns:a16="http://schemas.microsoft.com/office/drawing/2014/main" id="{ED358BBA-6685-1635-C57A-3E9C1B8045EF}"/>
                </a:ext>
              </a:extLst>
            </p:cNvPr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>
              <a:extLst>
                <a:ext uri="{FF2B5EF4-FFF2-40B4-BE49-F238E27FC236}">
                  <a16:creationId xmlns:a16="http://schemas.microsoft.com/office/drawing/2014/main" id="{9FAF52FB-FC09-201C-EF5D-E587F0D57529}"/>
                </a:ext>
              </a:extLst>
            </p:cNvPr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13E71C0C-2F77-F09A-F788-658CE703E6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FED78D93-D3D5-0D09-557E-4B1E93D2FA64}"/>
              </a:ext>
            </a:extLst>
          </p:cNvPr>
          <p:cNvGrpSpPr/>
          <p:nvPr/>
        </p:nvGrpSpPr>
        <p:grpSpPr>
          <a:xfrm>
            <a:off x="909761" y="1744946"/>
            <a:ext cx="5760000" cy="3240000"/>
            <a:chOff x="2350091" y="2271563"/>
            <a:chExt cx="5181742" cy="286893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9785CD8E-B0EF-C73B-8C05-B0F380B70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2350091" y="2271563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  <p:pic>
          <p:nvPicPr>
            <p:cNvPr id="9" name="图片 8" descr="图形用户界面, 应用程序, 网站&#10;&#10;AI 生成的内容可能不正确。">
              <a:extLst>
                <a:ext uri="{FF2B5EF4-FFF2-40B4-BE49-F238E27FC236}">
                  <a16:creationId xmlns:a16="http://schemas.microsoft.com/office/drawing/2014/main" id="{38DD5A33-C7FF-132E-B8BB-99142D644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3645633" y="2271563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A1DF4E08-C90A-EFA9-4045-8A211143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4941033" y="2271563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FBCD393-1219-1E61-A916-707944E91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6236433" y="2271563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</p:grpSp>
    </p:spTree>
    <p:extLst>
      <p:ext uri="{BB962C8B-B14F-4D97-AF65-F5344CB8AC3E}">
        <p14:creationId xmlns:p14="http://schemas.microsoft.com/office/powerpoint/2010/main" val="3642126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8C202F-BFF2-EA89-60AF-AE0F68492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>
            <a:extLst>
              <a:ext uri="{FF2B5EF4-FFF2-40B4-BE49-F238E27FC236}">
                <a16:creationId xmlns:a16="http://schemas.microsoft.com/office/drawing/2014/main" id="{CBC7CEE2-B8A7-C75D-8720-C0C9870065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>
            <a:extLst>
              <a:ext uri="{FF2B5EF4-FFF2-40B4-BE49-F238E27FC236}">
                <a16:creationId xmlns:a16="http://schemas.microsoft.com/office/drawing/2014/main" id="{AFC8ED97-C0D5-ADEE-C00E-FC781F6B2377}"/>
              </a:ext>
            </a:extLst>
          </p:cNvPr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B9EF6D49-C5CD-E7ED-B186-7008E2BFC6D8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团队项目系统推广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44" name="矩形: 圆角 38">
            <a:extLst>
              <a:ext uri="{FF2B5EF4-FFF2-40B4-BE49-F238E27FC236}">
                <a16:creationId xmlns:a16="http://schemas.microsoft.com/office/drawing/2014/main" id="{AFB7CEB0-F5EA-62B4-4033-D2E81ADEE57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C7500DB-C42D-CF01-9AE8-893482E0B49C}"/>
              </a:ext>
            </a:extLst>
          </p:cNvPr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>
              <a:extLst>
                <a:ext uri="{FF2B5EF4-FFF2-40B4-BE49-F238E27FC236}">
                  <a16:creationId xmlns:a16="http://schemas.microsoft.com/office/drawing/2014/main" id="{9BFA7BC7-952A-BEC2-0FD5-4600A2DDC861}"/>
                </a:ext>
              </a:extLst>
            </p:cNvPr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>
              <a:extLst>
                <a:ext uri="{FF2B5EF4-FFF2-40B4-BE49-F238E27FC236}">
                  <a16:creationId xmlns:a16="http://schemas.microsoft.com/office/drawing/2014/main" id="{2E143093-7826-05D0-C39F-8C328B45CF90}"/>
                </a:ext>
              </a:extLst>
            </p:cNvPr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>
              <a:extLst>
                <a:ext uri="{FF2B5EF4-FFF2-40B4-BE49-F238E27FC236}">
                  <a16:creationId xmlns:a16="http://schemas.microsoft.com/office/drawing/2014/main" id="{3CF0E6F9-5201-424C-0CAF-FB8E5063671B}"/>
                </a:ext>
              </a:extLst>
            </p:cNvPr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85B9D048-2D0D-E208-49AD-707A915DA72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37B6619-55C6-63EE-E530-EBC25E307535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83614" y="1397648"/>
            <a:ext cx="2592000" cy="3456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273B102-B037-2354-4B2C-2A08AFC42BD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3356"/>
          <a:stretch>
            <a:fillRect/>
          </a:stretch>
        </p:blipFill>
        <p:spPr>
          <a:xfrm>
            <a:off x="6590807" y="1397648"/>
            <a:ext cx="2592000" cy="3456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9E8DEA4-3533-698B-7254-944A4F7CBB0F}"/>
              </a:ext>
            </a:extLst>
          </p:cNvPr>
          <p:cNvSpPr txBox="1"/>
          <p:nvPr/>
        </p:nvSpPr>
        <p:spPr>
          <a:xfrm>
            <a:off x="1717373" y="5151719"/>
            <a:ext cx="61019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浙江省温州中学：多学科客制化评估系统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宁波市宸卿小学：游戏化学习平台及评估系统</a:t>
            </a:r>
            <a:endParaRPr lang="en-US" altLang="zh-C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567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5B9D8F-0C7C-7545-73EE-AB3E5EDFD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>
            <a:extLst>
              <a:ext uri="{FF2B5EF4-FFF2-40B4-BE49-F238E27FC236}">
                <a16:creationId xmlns:a16="http://schemas.microsoft.com/office/drawing/2014/main" id="{ECBD6771-1E97-9A12-D3D6-50337AECE06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>
            <a:extLst>
              <a:ext uri="{FF2B5EF4-FFF2-40B4-BE49-F238E27FC236}">
                <a16:creationId xmlns:a16="http://schemas.microsoft.com/office/drawing/2014/main" id="{7A8DB2A7-4867-5639-6829-176DA0995B15}"/>
              </a:ext>
            </a:extLst>
          </p:cNvPr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B71C0B58-FA3C-B2C6-85CC-8E53C4DE871D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团队项目知识产权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44" name="矩形: 圆角 38">
            <a:extLst>
              <a:ext uri="{FF2B5EF4-FFF2-40B4-BE49-F238E27FC236}">
                <a16:creationId xmlns:a16="http://schemas.microsoft.com/office/drawing/2014/main" id="{8ABE231E-D479-74C8-E6BD-C31BCA1405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8699927-1ED3-F0C7-6424-F45DB4891698}"/>
              </a:ext>
            </a:extLst>
          </p:cNvPr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>
              <a:extLst>
                <a:ext uri="{FF2B5EF4-FFF2-40B4-BE49-F238E27FC236}">
                  <a16:creationId xmlns:a16="http://schemas.microsoft.com/office/drawing/2014/main" id="{75C92467-2B18-41A1-18E1-8C211B45920C}"/>
                </a:ext>
              </a:extLst>
            </p:cNvPr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>
              <a:extLst>
                <a:ext uri="{FF2B5EF4-FFF2-40B4-BE49-F238E27FC236}">
                  <a16:creationId xmlns:a16="http://schemas.microsoft.com/office/drawing/2014/main" id="{63903F96-8354-3056-EEF9-7D9CBA9B05E0}"/>
                </a:ext>
              </a:extLst>
            </p:cNvPr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>
              <a:extLst>
                <a:ext uri="{FF2B5EF4-FFF2-40B4-BE49-F238E27FC236}">
                  <a16:creationId xmlns:a16="http://schemas.microsoft.com/office/drawing/2014/main" id="{B73C8C72-7DAE-431F-357E-09B82D57F864}"/>
                </a:ext>
              </a:extLst>
            </p:cNvPr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4BF194D1-7C24-E1EE-C5FB-82C53306837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A093FC9-EFA3-3755-B0A2-D9A6391B1E69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197988" y="1558943"/>
            <a:ext cx="2592000" cy="3456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C54BE38-E72C-01EE-A264-A2434C3502F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757269" y="1397648"/>
            <a:ext cx="2592000" cy="3456000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885EDE7-CE1C-FCD9-DA5F-9D6B38F21F97}"/>
              </a:ext>
            </a:extLst>
          </p:cNvPr>
          <p:cNvSpPr txBox="1"/>
          <p:nvPr/>
        </p:nvSpPr>
        <p:spPr>
          <a:xfrm>
            <a:off x="3045012" y="5234889"/>
            <a:ext cx="61019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《</a:t>
            </a:r>
            <a:r>
              <a:rPr lang="zh-CN" altLang="en-US" b="1" dirty="0">
                <a:solidFill>
                  <a:schemeClr val="bg1"/>
                </a:solidFill>
              </a:rPr>
              <a:t>终身学伴</a:t>
            </a:r>
            <a:r>
              <a:rPr lang="en-US" altLang="zh-CN" b="1" dirty="0">
                <a:solidFill>
                  <a:schemeClr val="bg1"/>
                </a:solidFill>
              </a:rPr>
              <a:t>-</a:t>
            </a:r>
            <a:r>
              <a:rPr lang="zh-CN" altLang="en-US" b="1" dirty="0">
                <a:solidFill>
                  <a:schemeClr val="bg1"/>
                </a:solidFill>
              </a:rPr>
              <a:t>数字虚拟人合成平台</a:t>
            </a:r>
            <a:r>
              <a:rPr lang="en-US" altLang="zh-CN" b="1" dirty="0">
                <a:solidFill>
                  <a:schemeClr val="bg1"/>
                </a:solidFill>
              </a:rPr>
              <a:t>》2025</a:t>
            </a:r>
            <a:r>
              <a:rPr lang="zh-CN" altLang="en-US" b="1" dirty="0">
                <a:solidFill>
                  <a:schemeClr val="bg1"/>
                </a:solidFill>
              </a:rPr>
              <a:t>年</a:t>
            </a:r>
            <a:r>
              <a:rPr lang="en-US" altLang="zh-CN" b="1" dirty="0">
                <a:solidFill>
                  <a:schemeClr val="bg1"/>
                </a:solidFill>
              </a:rPr>
              <a:t>9</a:t>
            </a:r>
            <a:r>
              <a:rPr lang="zh-CN" altLang="en-US" b="1" dirty="0">
                <a:solidFill>
                  <a:schemeClr val="bg1"/>
                </a:solidFill>
              </a:rPr>
              <a:t>月</a:t>
            </a:r>
            <a:r>
              <a:rPr lang="en-US" altLang="zh-CN" b="1" dirty="0">
                <a:solidFill>
                  <a:schemeClr val="bg1"/>
                </a:solidFill>
              </a:rPr>
              <a:t>28</a:t>
            </a:r>
            <a:r>
              <a:rPr lang="zh-CN" altLang="en-US" b="1" dirty="0">
                <a:solidFill>
                  <a:schemeClr val="bg1"/>
                </a:solidFill>
              </a:rPr>
              <a:t>日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en-US" altLang="zh-CN" b="1" dirty="0">
                <a:solidFill>
                  <a:schemeClr val="bg1"/>
                </a:solidFill>
              </a:rPr>
              <a:t>《</a:t>
            </a:r>
            <a:r>
              <a:rPr lang="zh-CN" altLang="en-US" b="1" dirty="0">
                <a:solidFill>
                  <a:schemeClr val="bg1"/>
                </a:solidFill>
              </a:rPr>
              <a:t>面向深度伪造音视频的智能检测软件</a:t>
            </a:r>
            <a:r>
              <a:rPr lang="en-US" altLang="zh-CN" b="1" dirty="0">
                <a:solidFill>
                  <a:schemeClr val="bg1"/>
                </a:solidFill>
              </a:rPr>
              <a:t>》2025</a:t>
            </a:r>
            <a:r>
              <a:rPr lang="zh-CN" altLang="en-US" b="1" dirty="0">
                <a:solidFill>
                  <a:schemeClr val="bg1"/>
                </a:solidFill>
              </a:rPr>
              <a:t>年</a:t>
            </a:r>
            <a:r>
              <a:rPr lang="en-US" altLang="zh-CN" b="1" dirty="0">
                <a:solidFill>
                  <a:schemeClr val="bg1"/>
                </a:solidFill>
              </a:rPr>
              <a:t>7</a:t>
            </a:r>
            <a:r>
              <a:rPr lang="zh-CN" altLang="en-US" b="1" dirty="0">
                <a:solidFill>
                  <a:schemeClr val="bg1"/>
                </a:solidFill>
              </a:rPr>
              <a:t>月</a:t>
            </a:r>
            <a:r>
              <a:rPr lang="en-US" altLang="zh-CN" b="1" dirty="0">
                <a:solidFill>
                  <a:schemeClr val="bg1"/>
                </a:solidFill>
              </a:rPr>
              <a:t>25</a:t>
            </a:r>
            <a:r>
              <a:rPr lang="zh-CN" altLang="en-US" b="1" dirty="0">
                <a:solidFill>
                  <a:schemeClr val="bg1"/>
                </a:solidFill>
              </a:rPr>
              <a:t>日</a:t>
            </a:r>
            <a:endParaRPr lang="en-US" altLang="zh-C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207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jgzYzU1N2JiNTgxZjkwMjJlYTJlZjA4YTM3NTc1N2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2541</TotalTime>
  <Words>378</Words>
  <Application>Microsoft Office PowerPoint</Application>
  <PresentationFormat>宽屏</PresentationFormat>
  <Paragraphs>47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汉仪正圆 55简</vt:lpstr>
      <vt:lpstr>Calibri</vt:lpstr>
      <vt:lpstr>汉仪雅酷黑W</vt:lpstr>
      <vt:lpstr>Arial</vt:lpstr>
      <vt:lpstr>钉钉进步体</vt:lpstr>
      <vt:lpstr>阿里巴巴普惠体 B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dingdust</dc:creator>
  <cp:lastModifiedBy>Dingdust</cp:lastModifiedBy>
  <cp:revision>385</cp:revision>
  <dcterms:created xsi:type="dcterms:W3CDTF">2022-04-26T03:15:00Z</dcterms:created>
  <dcterms:modified xsi:type="dcterms:W3CDTF">2025-10-07T06:52:06Z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commondata">
    <vt:lpwstr>eyJoZGlkIjoiNmQ1Zjk2MTk1MTI3NDQyZGM5YjViYzg3ZGMxMzc2ZGUifQ==</vt:lpwstr>
  </property>
  <property fmtid="{D5CDD505-2E9C-101B-9397-08002B2CF9AE}" pid="4" name="ICV">
    <vt:lpwstr>D89170B18E19495C98F3CCCA198DC394</vt:lpwstr>
  </property>
</Properties>
</file>

<file path=docProps/thumbnail.jpeg>
</file>